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1"/>
  </p:notesMasterIdLst>
  <p:handoutMasterIdLst>
    <p:handoutMasterId r:id="rId22"/>
  </p:handoutMasterIdLst>
  <p:sldIdLst>
    <p:sldId id="256" r:id="rId6"/>
    <p:sldId id="265" r:id="rId7"/>
    <p:sldId id="270" r:id="rId8"/>
    <p:sldId id="258" r:id="rId9"/>
    <p:sldId id="274" r:id="rId10"/>
    <p:sldId id="268" r:id="rId11"/>
    <p:sldId id="279" r:id="rId12"/>
    <p:sldId id="275" r:id="rId13"/>
    <p:sldId id="276" r:id="rId14"/>
    <p:sldId id="280" r:id="rId15"/>
    <p:sldId id="281" r:id="rId16"/>
    <p:sldId id="282" r:id="rId17"/>
    <p:sldId id="283" r:id="rId18"/>
    <p:sldId id="284" r:id="rId19"/>
    <p:sldId id="28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6511" autoAdjust="0"/>
  </p:normalViewPr>
  <p:slideViewPr>
    <p:cSldViewPr snapToGrid="0">
      <p:cViewPr varScale="1">
        <p:scale>
          <a:sx n="76" d="100"/>
          <a:sy n="76" d="100"/>
        </p:scale>
        <p:origin x="18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DF7E48-919D-4850-838C-E8724CE502D0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7B08-8BDE-4451-9D11-C77B2DA76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88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69475-0ED0-4595-830F-EE608116557B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56494-DB45-4760-9127-263D98F00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4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check values with team leads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99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Worst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case scenario</a:t>
            </a:r>
          </a:p>
          <a:p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Start </a:t>
            </a:r>
            <a:r>
              <a:rPr lang="en-US" sz="1200" b="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eclipse</a:t>
            </a: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33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8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641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05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4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5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56494-DB45-4760-9127-263D98F001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18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b"/>
          <a:lstStyle>
            <a:lvl1pPr algn="l">
              <a:defRPr sz="4000" b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59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22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7" y="3044831"/>
            <a:ext cx="10363200" cy="1362075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7" y="4427206"/>
            <a:ext cx="103632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67" b="0" i="0">
                <a:solidFill>
                  <a:schemeClr val="tx1">
                    <a:lumMod val="90000"/>
                    <a:lumOff val="10000"/>
                  </a:schemeClr>
                </a:solidFill>
                <a:latin typeface="Segoe UI Light" charset="0"/>
                <a:ea typeface="Segoe UI Light" charset="0"/>
                <a:cs typeface="Segoe UI Light" charset="0"/>
              </a:defRPr>
            </a:lvl1pPr>
            <a:lvl2pPr marL="60891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2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74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565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45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348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239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13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56950" y="6486846"/>
            <a:ext cx="850900" cy="3555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8780" y="6468229"/>
            <a:ext cx="711200" cy="365125"/>
          </a:xfrm>
          <a:prstGeom prst="rect">
            <a:avLst/>
          </a:prstGeom>
        </p:spPr>
        <p:txBody>
          <a:bodyPr lIns="91368" tIns="45684" rIns="91368" bIns="45684" anchor="ctr"/>
          <a:lstStyle>
            <a:lvl1pPr algn="ctr">
              <a:defRPr sz="1800">
                <a:solidFill>
                  <a:schemeClr val="accent4"/>
                </a:solidFill>
                <a:latin typeface="Museo Sans 100"/>
                <a:cs typeface="Museo Sans 100"/>
              </a:defRPr>
            </a:lvl1pPr>
          </a:lstStyle>
          <a:p>
            <a:fld id="{C7C739E9-B401-45D2-B2D3-CE79AE1ADE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77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687519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0" y="6139857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78584" y="6166533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9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9479"/>
            <a:ext cx="9144000" cy="131540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EagleSat 2 – Electrical Power Subsystem Development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524000" y="2542123"/>
            <a:ext cx="9144000" cy="3261518"/>
          </a:xfrm>
        </p:spPr>
        <p:txBody>
          <a:bodyPr>
            <a:normAutofit fontScale="92500" lnSpcReduction="20000"/>
          </a:bodyPr>
          <a:lstStyle/>
          <a:p>
            <a:r>
              <a:rPr lang="en-US" sz="2800" u="sng" dirty="0"/>
              <a:t>Presented by</a:t>
            </a:r>
            <a:r>
              <a:rPr lang="en-US" sz="2800" dirty="0"/>
              <a:t>: </a:t>
            </a:r>
            <a:r>
              <a:rPr lang="en-US" dirty="0"/>
              <a:t>Chloe McClellan</a:t>
            </a:r>
            <a:r>
              <a:rPr lang="en-US" sz="2800" dirty="0"/>
              <a:t> – Electrical Power Lead</a:t>
            </a:r>
          </a:p>
          <a:p>
            <a:pPr>
              <a:lnSpc>
                <a:spcPct val="100000"/>
              </a:lnSpc>
            </a:pPr>
            <a:r>
              <a:rPr lang="en-US" sz="2800" u="sng" dirty="0"/>
              <a:t>In cooperation with</a:t>
            </a:r>
            <a:r>
              <a:rPr lang="en-US" sz="2800" dirty="0"/>
              <a:t>: Dr. Gary Yale, </a:t>
            </a:r>
            <a:r>
              <a:rPr lang="en-US" dirty="0"/>
              <a:t>Hilliard Paige, Jason Hamburger, Steven Buck, David </a:t>
            </a:r>
            <a:r>
              <a:rPr lang="en-US" dirty="0" err="1"/>
              <a:t>Stockhouse</a:t>
            </a:r>
            <a:r>
              <a:rPr lang="en-US" dirty="0"/>
              <a:t>, and Lauren </a:t>
            </a:r>
            <a:r>
              <a:rPr lang="en-US" sz="2800" dirty="0" err="1"/>
              <a:t>Barthenheier</a:t>
            </a:r>
            <a:endParaRPr lang="en-US" sz="2800" dirty="0"/>
          </a:p>
          <a:p>
            <a:pPr>
              <a:lnSpc>
                <a:spcPct val="100000"/>
              </a:lnSpc>
            </a:pPr>
            <a:endParaRPr lang="en-US" sz="1100" dirty="0"/>
          </a:p>
          <a:p>
            <a:pPr>
              <a:lnSpc>
                <a:spcPct val="100000"/>
              </a:lnSpc>
            </a:pPr>
            <a:r>
              <a:rPr lang="en-US" sz="2000" dirty="0"/>
              <a:t>27</a:t>
            </a:r>
            <a:r>
              <a:rPr lang="en-US" sz="2000" baseline="30000" dirty="0"/>
              <a:t>th</a:t>
            </a:r>
            <a:r>
              <a:rPr lang="en-US" sz="2000" dirty="0"/>
              <a:t> Arizona Space Grant Symposium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Tempe, Arizona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April 14</a:t>
            </a:r>
            <a:r>
              <a:rPr lang="en-US" sz="2000" baseline="30000" dirty="0"/>
              <a:t>nd</a:t>
            </a:r>
            <a:r>
              <a:rPr lang="en-US" sz="2000" dirty="0"/>
              <a:t> 2018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426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EPS 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r>
              <a:rPr lang="en-US" dirty="0" err="1"/>
              <a:t>Clydespace</a:t>
            </a:r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Gen </a:t>
            </a:r>
            <a:r>
              <a:rPr lang="en-US" dirty="0" err="1"/>
              <a:t>FlexU</a:t>
            </a:r>
            <a:endParaRPr lang="en-US" dirty="0"/>
          </a:p>
          <a:p>
            <a:r>
              <a:rPr lang="en-US" dirty="0"/>
              <a:t>Designed to support high power spacecraft</a:t>
            </a:r>
          </a:p>
          <a:p>
            <a:r>
              <a:rPr lang="en-US" dirty="0"/>
              <a:t>&lt; 90% </a:t>
            </a:r>
            <a:r>
              <a:rPr lang="en-US" dirty="0" err="1"/>
              <a:t>effieiency</a:t>
            </a:r>
            <a:endParaRPr lang="en-US" dirty="0"/>
          </a:p>
          <a:p>
            <a:r>
              <a:rPr lang="en-US" dirty="0"/>
              <a:t>Higher number of battery charge</a:t>
            </a:r>
          </a:p>
          <a:p>
            <a:pPr marL="0" indent="0">
              <a:buNone/>
            </a:pPr>
            <a:r>
              <a:rPr lang="en-US" dirty="0"/>
              <a:t>   regulators and other safety features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57DF8-1E5F-44AC-A5AF-61CB93DC1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6510" y="2573687"/>
            <a:ext cx="3411566" cy="321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r>
              <a:rPr lang="en-US" dirty="0" err="1"/>
              <a:t>Clydespace</a:t>
            </a:r>
            <a:r>
              <a:rPr lang="en-US" dirty="0"/>
              <a:t> 40 </a:t>
            </a:r>
            <a:r>
              <a:rPr lang="en-US" dirty="0" err="1"/>
              <a:t>Whr</a:t>
            </a:r>
            <a:r>
              <a:rPr lang="en-US" dirty="0"/>
              <a:t> Battery</a:t>
            </a:r>
          </a:p>
          <a:p>
            <a:r>
              <a:rPr lang="en-US" dirty="0"/>
              <a:t>Capacity great enough to continue operations while in eclipse</a:t>
            </a:r>
          </a:p>
          <a:p>
            <a:r>
              <a:rPr lang="en-US" dirty="0"/>
              <a:t>Lithium Polymer battery in 2s4p configuration</a:t>
            </a:r>
          </a:p>
          <a:p>
            <a:r>
              <a:rPr lang="en-US" dirty="0"/>
              <a:t>Complies with NASA EP-Wi-032</a:t>
            </a:r>
          </a:p>
          <a:p>
            <a:r>
              <a:rPr lang="en-US" dirty="0"/>
              <a:t>Multiple protection features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B5A73-71EC-46EF-8503-DC8C918AD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34" y="2956285"/>
            <a:ext cx="3027266" cy="284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10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>
                <a:solidFill>
                  <a:schemeClr val="tx1"/>
                </a:solidFill>
              </a:rPr>
              <a:pPr/>
              <a:t>12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42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r>
              <a:rPr lang="en-US" dirty="0" smtClean="0"/>
              <a:t>High Altitude Balloon</a:t>
            </a:r>
          </a:p>
          <a:p>
            <a:pPr lvl="1"/>
            <a:r>
              <a:rPr lang="en-US" dirty="0" smtClean="0"/>
              <a:t>Ensure payloads are functional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Clyde-Space Validation</a:t>
            </a:r>
          </a:p>
          <a:p>
            <a:pPr lvl="1"/>
            <a:r>
              <a:rPr lang="en-US" dirty="0" smtClean="0"/>
              <a:t>Ensure battery is safe for manned missions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042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r>
              <a:rPr lang="en-US" dirty="0" smtClean="0"/>
              <a:t>Battery reaches full capacity within 16 orbits under worst-case scenario conditions</a:t>
            </a:r>
          </a:p>
          <a:p>
            <a:r>
              <a:rPr lang="en-US" dirty="0" smtClean="0"/>
              <a:t>Depth of discharge is less than 10% after reaching full capacity</a:t>
            </a:r>
          </a:p>
          <a:p>
            <a:r>
              <a:rPr lang="en-US" dirty="0" smtClean="0"/>
              <a:t>Power budget is robust enough to accommodate greater than typical consumption without damaging components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5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r>
              <a:rPr lang="en-US" dirty="0" smtClean="0"/>
              <a:t>Dr. Gary Yale, Embry-Riddle Aeronautical University</a:t>
            </a:r>
          </a:p>
          <a:p>
            <a:r>
              <a:rPr lang="en-US" dirty="0" smtClean="0"/>
              <a:t>Travis </a:t>
            </a:r>
            <a:r>
              <a:rPr lang="en-US" dirty="0" err="1" smtClean="0"/>
              <a:t>Imken</a:t>
            </a:r>
            <a:r>
              <a:rPr lang="en-US" dirty="0" smtClean="0"/>
              <a:t>, Jet Propulsion Laboratory</a:t>
            </a:r>
          </a:p>
          <a:p>
            <a:r>
              <a:rPr lang="en-US" dirty="0" smtClean="0"/>
              <a:t>Dr. Julio Benavides, Embry-Riddle Aeronautical University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6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r>
              <a:rPr lang="en-US" dirty="0"/>
              <a:t>Information</a:t>
            </a:r>
          </a:p>
          <a:p>
            <a:pPr lvl="1"/>
            <a:r>
              <a:rPr lang="en-US" dirty="0"/>
              <a:t>Mission Considerations</a:t>
            </a:r>
          </a:p>
          <a:p>
            <a:r>
              <a:rPr lang="en-US" dirty="0"/>
              <a:t>Power Budget</a:t>
            </a:r>
          </a:p>
          <a:p>
            <a:pPr lvl="1"/>
            <a:r>
              <a:rPr lang="en-US" dirty="0"/>
              <a:t>Subsystem Power Consumptions</a:t>
            </a:r>
          </a:p>
          <a:p>
            <a:pPr lvl="1"/>
            <a:r>
              <a:rPr lang="en-US" dirty="0"/>
              <a:t>Power Budget Visual</a:t>
            </a:r>
          </a:p>
          <a:p>
            <a:r>
              <a:rPr lang="en-US" dirty="0"/>
              <a:t>Hardware</a:t>
            </a:r>
          </a:p>
          <a:p>
            <a:pPr lvl="1"/>
            <a:r>
              <a:rPr lang="en-US" dirty="0"/>
              <a:t>Solar Panels</a:t>
            </a:r>
          </a:p>
          <a:p>
            <a:pPr lvl="1"/>
            <a:r>
              <a:rPr lang="en-US" dirty="0"/>
              <a:t>EPS Board</a:t>
            </a:r>
          </a:p>
          <a:p>
            <a:pPr lvl="1"/>
            <a:r>
              <a:rPr lang="en-US" dirty="0"/>
              <a:t>Battery</a:t>
            </a:r>
          </a:p>
          <a:p>
            <a:r>
              <a:rPr lang="en-US" dirty="0" smtClean="0"/>
              <a:t>Conclusions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smtClean="0"/>
              <a:t>Summary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>
                <a:solidFill>
                  <a:schemeClr val="tx1"/>
                </a:solidFill>
              </a:rPr>
              <a:pPr/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992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r>
              <a:rPr lang="en-US" dirty="0"/>
              <a:t>Objective – to provide electrical power to bus and payload subsystems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Design Factors – spacecraft size, solar cell surface area, robustness of hardware, orbit path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20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Budget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>
                <a:solidFill>
                  <a:schemeClr val="tx1"/>
                </a:solidFill>
              </a:rPr>
              <a:pPr/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Subsystem Power Consumptions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08C315A-C3DE-463B-954F-4CB07AAE1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78985"/>
              </p:ext>
            </p:extLst>
          </p:nvPr>
        </p:nvGraphicFramePr>
        <p:xfrm>
          <a:off x="452438" y="1123950"/>
          <a:ext cx="11325225" cy="38709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75075">
                  <a:extLst>
                    <a:ext uri="{9D8B030D-6E8A-4147-A177-3AD203B41FA5}">
                      <a16:colId xmlns:a16="http://schemas.microsoft.com/office/drawing/2014/main" val="1402532088"/>
                    </a:ext>
                  </a:extLst>
                </a:gridCol>
                <a:gridCol w="3775075">
                  <a:extLst>
                    <a:ext uri="{9D8B030D-6E8A-4147-A177-3AD203B41FA5}">
                      <a16:colId xmlns:a16="http://schemas.microsoft.com/office/drawing/2014/main" val="1836618713"/>
                    </a:ext>
                  </a:extLst>
                </a:gridCol>
                <a:gridCol w="3775075">
                  <a:extLst>
                    <a:ext uri="{9D8B030D-6E8A-4147-A177-3AD203B41FA5}">
                      <a16:colId xmlns:a16="http://schemas.microsoft.com/office/drawing/2014/main" val="17729526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POWER </a:t>
                      </a:r>
                      <a:r>
                        <a:rPr lang="en-US" dirty="0"/>
                        <a:t>CONSUMPTION 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/>
                        <a:t>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TYPICAL</a:t>
                      </a:r>
                      <a:r>
                        <a:rPr lang="en-US" baseline="0" dirty="0" smtClean="0"/>
                        <a:t> POWER CONSUMPTION (W)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56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Communications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9145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 Board Computer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808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Cosmic Ray 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77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 Degradation Payload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Attitude Determination and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723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1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Electrical 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27314"/>
                  </a:ext>
                </a:extLst>
              </a:tr>
              <a:tr h="222913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81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134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Budget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5" y="1035423"/>
            <a:ext cx="10712187" cy="5096435"/>
          </a:xfrm>
        </p:spPr>
      </p:pic>
    </p:spTree>
    <p:extLst>
      <p:ext uri="{BB962C8B-B14F-4D97-AF65-F5344CB8AC3E}">
        <p14:creationId xmlns:p14="http://schemas.microsoft.com/office/powerpoint/2010/main" val="134346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7C739E9-B401-45D2-B2D3-CE79AE1ADEC1}" type="slidenum">
              <a:rPr lang="en-US" smtClean="0">
                <a:solidFill>
                  <a:schemeClr val="tx1"/>
                </a:solidFill>
              </a:rPr>
              <a:pPr/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98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Panels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693" y="1123722"/>
            <a:ext cx="11325339" cy="4908783"/>
          </a:xfrm>
        </p:spPr>
        <p:txBody>
          <a:bodyPr/>
          <a:lstStyle/>
          <a:p>
            <a:r>
              <a:rPr lang="en-US" dirty="0"/>
              <a:t>3U solar panels by </a:t>
            </a:r>
            <a:r>
              <a:rPr lang="en-US" dirty="0" err="1"/>
              <a:t>Clydespace</a:t>
            </a:r>
            <a:endParaRPr lang="en-US" dirty="0"/>
          </a:p>
          <a:p>
            <a:r>
              <a:rPr lang="en-US" dirty="0"/>
              <a:t>7 Watt generation (BOL)</a:t>
            </a:r>
          </a:p>
          <a:p>
            <a:r>
              <a:rPr lang="en-US" dirty="0"/>
              <a:t>Configuration: Two custom, two original</a:t>
            </a:r>
          </a:p>
          <a:p>
            <a:pPr lvl="1"/>
            <a:r>
              <a:rPr lang="en-US" dirty="0"/>
              <a:t>Custom panels will have once cell removed</a:t>
            </a:r>
          </a:p>
          <a:p>
            <a:pPr lvl="1"/>
            <a:r>
              <a:rPr lang="en-US" dirty="0"/>
              <a:t>Alternating custom and original on long faces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8F044-FDC5-4177-87E9-D010C005E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116" y="2673626"/>
            <a:ext cx="3330023" cy="313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94660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8" ma:contentTypeDescription="Create a new document." ma:contentTypeScope="" ma:versionID="ed056947fda744ee162cbb54c240b43a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60e443b6f41411c0bc39abfbb61deef7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RHCWVWTZRMYC-44-882</_dlc_DocId>
    <_dlc_DocIdUrl xmlns="2bf2d388-9b68-4952-9bcd-945bcd3bc124">
      <Url>https://myerauedu.sharepoint.com/teams/PR_College_of_Engineering/PC_EAGLESAT/_layouts/15/DocIdRedir.aspx?ID=RHCWVWTZRMYC-44-882</Url>
      <Description>RHCWVWTZRMYC-44-882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C7758B-63F3-4140-B3E2-1FCB31BFBB3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0CF1B37-51B0-4369-BA14-AAF9538A4A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C14B32-85E0-4BEB-B491-C4BBFEC96CB9}">
  <ds:schemaRefs>
    <ds:schemaRef ds:uri="2bf2d388-9b68-4952-9bcd-945bcd3bc124"/>
    <ds:schemaRef ds:uri="bf192eb6-175c-4ee1-9b68-ebc3cf1a256d"/>
    <ds:schemaRef ds:uri="http://purl.org/dc/elements/1.1/"/>
    <ds:schemaRef ds:uri="http://schemas.microsoft.com/office/2006/metadata/properties"/>
    <ds:schemaRef ds:uri="6c160ac7-2e9f-4006-94dd-bfed52f16d06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7FA722F-5598-4493-86B8-19A51B6AF94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2216</TotalTime>
  <Words>352</Words>
  <Application>Microsoft Office PowerPoint</Application>
  <PresentationFormat>Widescreen</PresentationFormat>
  <Paragraphs>115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Museo Sans 100</vt:lpstr>
      <vt:lpstr>Segoe UI Light</vt:lpstr>
      <vt:lpstr>Tahoma</vt:lpstr>
      <vt:lpstr>EagleSat Theme</vt:lpstr>
      <vt:lpstr>EagleSat 2 – Electrical Power Subsystem Development</vt:lpstr>
      <vt:lpstr>Outline</vt:lpstr>
      <vt:lpstr>Background Information</vt:lpstr>
      <vt:lpstr>Mission Considerations</vt:lpstr>
      <vt:lpstr>Power Budget</vt:lpstr>
      <vt:lpstr>Subsystem Power Consumptions</vt:lpstr>
      <vt:lpstr>Power Budget</vt:lpstr>
      <vt:lpstr>Hardware</vt:lpstr>
      <vt:lpstr>Solar Panels</vt:lpstr>
      <vt:lpstr>EPS Board</vt:lpstr>
      <vt:lpstr>Battery</vt:lpstr>
      <vt:lpstr>Conclusions</vt:lpstr>
      <vt:lpstr>Testing</vt:lpstr>
      <vt:lpstr>Summary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Hilliard Paige</dc:creator>
  <cp:lastModifiedBy>McClellan, Chloe</cp:lastModifiedBy>
  <cp:revision>45</cp:revision>
  <dcterms:created xsi:type="dcterms:W3CDTF">2017-04-02T18:02:47Z</dcterms:created>
  <dcterms:modified xsi:type="dcterms:W3CDTF">2018-04-13T03:46:47Z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9b923aeb-2377-4df0-accd-6bb2c8f48208</vt:lpwstr>
  </property>
</Properties>
</file>